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25"/>
  </p:notesMasterIdLst>
  <p:sldIdLst>
    <p:sldId id="256" r:id="rId2"/>
    <p:sldId id="257" r:id="rId3"/>
    <p:sldId id="424" r:id="rId4"/>
    <p:sldId id="263" r:id="rId5"/>
    <p:sldId id="418" r:id="rId6"/>
    <p:sldId id="264" r:id="rId7"/>
    <p:sldId id="420" r:id="rId8"/>
    <p:sldId id="419" r:id="rId9"/>
    <p:sldId id="266" r:id="rId10"/>
    <p:sldId id="267" r:id="rId11"/>
    <p:sldId id="422" r:id="rId12"/>
    <p:sldId id="421" r:id="rId13"/>
    <p:sldId id="268" r:id="rId14"/>
    <p:sldId id="278" r:id="rId15"/>
    <p:sldId id="280" r:id="rId16"/>
    <p:sldId id="283" r:id="rId17"/>
    <p:sldId id="284" r:id="rId18"/>
    <p:sldId id="285" r:id="rId19"/>
    <p:sldId id="286" r:id="rId20"/>
    <p:sldId id="287" r:id="rId21"/>
    <p:sldId id="288" r:id="rId22"/>
    <p:sldId id="425" r:id="rId23"/>
    <p:sldId id="423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CA293B-3D78-4187-A016-470E3737E5D4}">
  <a:tblStyle styleId="{47CA293B-3D78-4187-A016-470E3737E5D4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4F9EB"/>
          </a:solidFill>
        </a:fill>
      </a:tcStyle>
    </a:wholeTbl>
    <a:band1H>
      <a:tcStyle>
        <a:tcBdr/>
        <a:fill>
          <a:solidFill>
            <a:srgbClr val="E8F2D3"/>
          </a:solidFill>
        </a:fill>
      </a:tcStyle>
    </a:band1H>
    <a:band1V>
      <a:tcStyle>
        <a:tcBdr/>
        <a:fill>
          <a:solidFill>
            <a:srgbClr val="E8F2D3"/>
          </a:solidFill>
        </a:fill>
      </a:tcStyle>
    </a:band1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3B96280D-9702-4DB3-BEF4-6D594231EFC3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7" autoAdjust="0"/>
    <p:restoredTop sz="94828" autoAdjust="0"/>
  </p:normalViewPr>
  <p:slideViewPr>
    <p:cSldViewPr snapToGrid="0">
      <p:cViewPr varScale="1">
        <p:scale>
          <a:sx n="72" d="100"/>
          <a:sy n="72" d="100"/>
        </p:scale>
        <p:origin x="756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17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0" y="-8466"/>
            <a:ext cx="12192000" cy="6866467"/>
            <a:chOff x="0" y="-8466"/>
            <a:chExt cx="12192000" cy="6866467"/>
          </a:xfrm>
        </p:grpSpPr>
        <p:cxnSp>
          <p:nvCxnSpPr>
            <p:cNvPr id="24" name="Shape 24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Shape 25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" name="Shape 26"/>
            <p:cNvSpPr/>
            <p:nvPr/>
          </p:nvSpPr>
          <p:spPr>
            <a:xfrm>
              <a:off x="9181475" y="-8466"/>
              <a:ext cx="3007348" cy="6866466"/>
            </a:xfrm>
            <a:custGeom>
              <a:avLst/>
              <a:gdLst/>
              <a:ahLst/>
              <a:cxnLst/>
              <a:rect l="0" t="0" r="0" b="0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Shape 27"/>
            <p:cNvSpPr/>
            <p:nvPr/>
          </p:nvSpPr>
          <p:spPr>
            <a:xfrm>
              <a:off x="9603442" y="-8466"/>
              <a:ext cx="2588558" cy="6866466"/>
            </a:xfrm>
            <a:custGeom>
              <a:avLst/>
              <a:gdLst/>
              <a:ahLst/>
              <a:cxnLst/>
              <a:rect l="0" t="0" r="0" b="0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Shape 28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9334500" y="-8466"/>
              <a:ext cx="2854325" cy="6866466"/>
            </a:xfrm>
            <a:custGeom>
              <a:avLst/>
              <a:gdLst/>
              <a:ahLst/>
              <a:cxnLst/>
              <a:rect l="0" t="0" r="0" b="0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Shape 30"/>
            <p:cNvSpPr/>
            <p:nvPr/>
          </p:nvSpPr>
          <p:spPr>
            <a:xfrm>
              <a:off x="10898729" y="-8466"/>
              <a:ext cx="1290093" cy="6866467"/>
            </a:xfrm>
            <a:custGeom>
              <a:avLst/>
              <a:gdLst/>
              <a:ahLst/>
              <a:cxnLst/>
              <a:rect l="0" t="0" r="0" b="0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10938999" y="-8466"/>
              <a:ext cx="1249824" cy="6866467"/>
            </a:xfrm>
            <a:custGeom>
              <a:avLst/>
              <a:gdLst/>
              <a:ahLst/>
              <a:cxnLst/>
              <a:rect l="0" t="0" r="0" b="0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1507066" y="2404533"/>
            <a:ext cx="7766936" cy="16463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507066" y="4050832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ru-RU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оловок и подпись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lvl="0" indent="0" algn="l" rtl="0">
              <a:spcBef>
                <a:spcPts val="0"/>
              </a:spcBef>
              <a:buClr>
                <a:srgbClr val="3F3F3F"/>
              </a:buClr>
              <a:buFont typeface="Trebuchet MS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ru-RU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 с подписью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931333" y="609600"/>
            <a:ext cx="8094134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366138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lvl="0" indent="0" rtl="0">
              <a:spcBef>
                <a:spcPts val="0"/>
              </a:spcBef>
              <a:buClr>
                <a:srgbClr val="7F7F7F"/>
              </a:buClr>
              <a:buFont typeface="Trebuchet MS"/>
              <a:buNone/>
              <a:defRPr/>
            </a:lvl1pPr>
            <a:lvl2pPr marL="457200" lvl="1" indent="0" rtl="0">
              <a:spcBef>
                <a:spcPts val="0"/>
              </a:spcBef>
              <a:buFont typeface="Trebuchet MS"/>
              <a:buNone/>
              <a:defRPr/>
            </a:lvl2pPr>
            <a:lvl3pPr marL="914400" lvl="2" indent="0" rtl="0">
              <a:spcBef>
                <a:spcPts val="0"/>
              </a:spcBef>
              <a:buFont typeface="Trebuchet MS"/>
              <a:buNone/>
              <a:defRPr/>
            </a:lvl3pPr>
            <a:lvl4pPr marL="1371600" lvl="3" indent="0" rtl="0">
              <a:spcBef>
                <a:spcPts val="0"/>
              </a:spcBef>
              <a:buFont typeface="Trebuchet MS"/>
              <a:buNone/>
              <a:defRPr/>
            </a:lvl4pPr>
            <a:lvl5pPr marL="1828800" lvl="4" indent="0" rtl="0">
              <a:spcBef>
                <a:spcPts val="0"/>
              </a:spcBef>
              <a:buFont typeface="Trebuchet MS"/>
              <a:buNone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lvl="0" indent="0" algn="l" rtl="0">
              <a:spcBef>
                <a:spcPts val="0"/>
              </a:spcBef>
              <a:buClr>
                <a:srgbClr val="3F3F3F"/>
              </a:buClr>
              <a:buFont typeface="Trebuchet MS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ru-RU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541870" y="79037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8893010" y="288655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арточка имени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Clr>
                <a:srgbClr val="3F3F3F"/>
              </a:buClr>
              <a:buFont typeface="Trebuchet MS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ru-RU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 карточки имени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931333" y="609600"/>
            <a:ext cx="8094134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77331" y="4013200"/>
            <a:ext cx="8596668" cy="5142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3F3F3F"/>
              </a:buClr>
              <a:buFont typeface="Trebuchet MS"/>
              <a:buNone/>
              <a:defRPr/>
            </a:lvl1pPr>
            <a:lvl2pPr marL="457200" lvl="1" indent="0" rtl="0">
              <a:spcBef>
                <a:spcPts val="0"/>
              </a:spcBef>
              <a:buFont typeface="Trebuchet MS"/>
              <a:buNone/>
              <a:defRPr/>
            </a:lvl2pPr>
            <a:lvl3pPr marL="914400" lvl="2" indent="0" rtl="0">
              <a:spcBef>
                <a:spcPts val="0"/>
              </a:spcBef>
              <a:buFont typeface="Trebuchet MS"/>
              <a:buNone/>
              <a:defRPr/>
            </a:lvl3pPr>
            <a:lvl4pPr marL="1371600" lvl="3" indent="0" rtl="0">
              <a:spcBef>
                <a:spcPts val="0"/>
              </a:spcBef>
              <a:buFont typeface="Trebuchet MS"/>
              <a:buNone/>
              <a:defRPr/>
            </a:lvl4pPr>
            <a:lvl5pPr marL="1828800" lvl="4" indent="0" rtl="0">
              <a:spcBef>
                <a:spcPts val="0"/>
              </a:spcBef>
              <a:buFont typeface="Trebuchet MS"/>
              <a:buNone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Clr>
                <a:srgbClr val="7F7F7F"/>
              </a:buClr>
              <a:buFont typeface="Trebuchet MS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ru-RU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541870" y="79037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8893010" y="288655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ина или ложь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2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77331" y="4013200"/>
            <a:ext cx="8596668" cy="5142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/>
            </a:lvl1pPr>
            <a:lvl2pPr marL="457200" lvl="1" indent="0" rtl="0">
              <a:spcBef>
                <a:spcPts val="0"/>
              </a:spcBef>
              <a:buFont typeface="Trebuchet MS"/>
              <a:buNone/>
              <a:defRPr/>
            </a:lvl2pPr>
            <a:lvl3pPr marL="914400" lvl="2" indent="0" rtl="0">
              <a:spcBef>
                <a:spcPts val="0"/>
              </a:spcBef>
              <a:buFont typeface="Trebuchet MS"/>
              <a:buNone/>
              <a:defRPr/>
            </a:lvl3pPr>
            <a:lvl4pPr marL="1371600" lvl="3" indent="0" rtl="0">
              <a:spcBef>
                <a:spcPts val="0"/>
              </a:spcBef>
              <a:buFont typeface="Trebuchet MS"/>
              <a:buNone/>
              <a:defRPr/>
            </a:lvl4pPr>
            <a:lvl5pPr marL="1828800" lvl="4" indent="0" rtl="0">
              <a:spcBef>
                <a:spcPts val="0"/>
              </a:spcBef>
              <a:buFont typeface="Trebuchet MS"/>
              <a:buNone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Clr>
                <a:srgbClr val="7F7F7F"/>
              </a:buClr>
              <a:buFont typeface="Trebuchet MS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ru-RU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ru-RU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 rot="5400000">
            <a:off x="5994318" y="2582952"/>
            <a:ext cx="5251450" cy="13047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49" cy="7060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ru-RU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ru-RU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668" cy="18265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Clr>
                <a:srgbClr val="7F7F7F"/>
              </a:buClr>
              <a:buFont typeface="Trebuchet MS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ru-RU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4184035" cy="38807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5089969" y="2160589"/>
            <a:ext cx="4184033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ru-RU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Trebuchet MS"/>
              <a:buNone/>
              <a:defRPr/>
            </a:lvl1pPr>
            <a:lvl2pPr marL="457200" lvl="1" indent="0" rtl="0">
              <a:spcBef>
                <a:spcPts val="0"/>
              </a:spcBef>
              <a:buFont typeface="Trebuchet MS"/>
              <a:buNone/>
              <a:defRPr/>
            </a:lvl2pPr>
            <a:lvl3pPr marL="914400" lvl="2" indent="0" rtl="0">
              <a:spcBef>
                <a:spcPts val="0"/>
              </a:spcBef>
              <a:buFont typeface="Trebuchet MS"/>
              <a:buNone/>
              <a:defRPr/>
            </a:lvl3pPr>
            <a:lvl4pPr marL="1371600" lvl="3" indent="0" rtl="0">
              <a:spcBef>
                <a:spcPts val="0"/>
              </a:spcBef>
              <a:buFont typeface="Trebuchet MS"/>
              <a:buNone/>
              <a:defRPr/>
            </a:lvl4pPr>
            <a:lvl5pPr marL="1828800" lvl="4" indent="0" rtl="0">
              <a:spcBef>
                <a:spcPts val="0"/>
              </a:spcBef>
              <a:buFont typeface="Trebuchet MS"/>
              <a:buNone/>
              <a:defRPr/>
            </a:lvl5pPr>
            <a:lvl6pPr marL="2286000" lvl="5" indent="0" rtl="0">
              <a:spcBef>
                <a:spcPts val="0"/>
              </a:spcBef>
              <a:buFont typeface="Trebuchet MS"/>
              <a:buNone/>
              <a:defRPr/>
            </a:lvl6pPr>
            <a:lvl7pPr marL="2743200" lvl="6" indent="0" rtl="0">
              <a:spcBef>
                <a:spcPts val="0"/>
              </a:spcBef>
              <a:buFont typeface="Trebuchet MS"/>
              <a:buNone/>
              <a:defRPr/>
            </a:lvl7pPr>
            <a:lvl8pPr marL="3200400" lvl="7" indent="0" rtl="0">
              <a:spcBef>
                <a:spcPts val="0"/>
              </a:spcBef>
              <a:buFont typeface="Trebuchet MS"/>
              <a:buNone/>
              <a:defRPr/>
            </a:lvl8pPr>
            <a:lvl9pPr marL="3657600" lvl="8" indent="0" rtl="0">
              <a:spcBef>
                <a:spcPts val="0"/>
              </a:spcBef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75745" y="2737244"/>
            <a:ext cx="4185622" cy="3304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3"/>
          </p:nvPr>
        </p:nvSpPr>
        <p:spPr>
          <a:xfrm>
            <a:off x="5088382" y="2160983"/>
            <a:ext cx="4185617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Trebuchet MS"/>
              <a:buNone/>
              <a:defRPr/>
            </a:lvl1pPr>
            <a:lvl2pPr marL="457200" lvl="1" indent="0" rtl="0">
              <a:spcBef>
                <a:spcPts val="0"/>
              </a:spcBef>
              <a:buFont typeface="Trebuchet MS"/>
              <a:buNone/>
              <a:defRPr/>
            </a:lvl2pPr>
            <a:lvl3pPr marL="914400" lvl="2" indent="0" rtl="0">
              <a:spcBef>
                <a:spcPts val="0"/>
              </a:spcBef>
              <a:buFont typeface="Trebuchet MS"/>
              <a:buNone/>
              <a:defRPr/>
            </a:lvl3pPr>
            <a:lvl4pPr marL="1371600" lvl="3" indent="0" rtl="0">
              <a:spcBef>
                <a:spcPts val="0"/>
              </a:spcBef>
              <a:buFont typeface="Trebuchet MS"/>
              <a:buNone/>
              <a:defRPr/>
            </a:lvl4pPr>
            <a:lvl5pPr marL="1828800" lvl="4" indent="0" rtl="0">
              <a:spcBef>
                <a:spcPts val="0"/>
              </a:spcBef>
              <a:buFont typeface="Trebuchet MS"/>
              <a:buNone/>
              <a:defRPr/>
            </a:lvl5pPr>
            <a:lvl6pPr marL="2286000" lvl="5" indent="0" rtl="0">
              <a:spcBef>
                <a:spcPts val="0"/>
              </a:spcBef>
              <a:buFont typeface="Trebuchet MS"/>
              <a:buNone/>
              <a:defRPr/>
            </a:lvl6pPr>
            <a:lvl7pPr marL="2743200" lvl="6" indent="0" rtl="0">
              <a:spcBef>
                <a:spcPts val="0"/>
              </a:spcBef>
              <a:buFont typeface="Trebuchet MS"/>
              <a:buNone/>
              <a:defRPr/>
            </a:lvl7pPr>
            <a:lvl8pPr marL="3200400" lvl="7" indent="0" rtl="0">
              <a:spcBef>
                <a:spcPts val="0"/>
              </a:spcBef>
              <a:buFont typeface="Trebuchet MS"/>
              <a:buNone/>
              <a:defRPr/>
            </a:lvl8pPr>
            <a:lvl9pPr marL="3657600" lvl="8" indent="0" rtl="0">
              <a:spcBef>
                <a:spcPts val="0"/>
              </a:spcBef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4"/>
          </p:nvPr>
        </p:nvSpPr>
        <p:spPr>
          <a:xfrm>
            <a:off x="5088383" y="2737244"/>
            <a:ext cx="4185616" cy="3304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ru-RU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ru-RU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ru-RU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77333" y="1498604"/>
            <a:ext cx="3854527" cy="127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760460" y="514924"/>
            <a:ext cx="4513540" cy="55264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2"/>
          </p:nvPr>
        </p:nvSpPr>
        <p:spPr>
          <a:xfrm>
            <a:off x="677333" y="2777068"/>
            <a:ext cx="3854527" cy="2584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Trebuchet MS"/>
              <a:buNone/>
              <a:defRPr/>
            </a:lvl1pPr>
            <a:lvl2pPr marL="457063" lvl="1" indent="-12562" rtl="0">
              <a:spcBef>
                <a:spcPts val="0"/>
              </a:spcBef>
              <a:buFont typeface="Trebuchet MS"/>
              <a:buNone/>
              <a:defRPr/>
            </a:lvl2pPr>
            <a:lvl3pPr marL="914126" lvl="2" indent="-12425" rtl="0">
              <a:spcBef>
                <a:spcPts val="0"/>
              </a:spcBef>
              <a:buFont typeface="Trebuchet MS"/>
              <a:buNone/>
              <a:defRPr/>
            </a:lvl3pPr>
            <a:lvl4pPr marL="1371189" lvl="3" indent="-12288" rtl="0">
              <a:spcBef>
                <a:spcPts val="0"/>
              </a:spcBef>
              <a:buFont typeface="Trebuchet MS"/>
              <a:buNone/>
              <a:defRPr/>
            </a:lvl4pPr>
            <a:lvl5pPr marL="1828251" lvl="4" indent="-12151" rtl="0">
              <a:spcBef>
                <a:spcPts val="0"/>
              </a:spcBef>
              <a:buFont typeface="Trebuchet MS"/>
              <a:buNone/>
              <a:defRPr/>
            </a:lvl5pPr>
            <a:lvl6pPr marL="2285314" lvl="5" indent="-12013" rtl="0">
              <a:spcBef>
                <a:spcPts val="0"/>
              </a:spcBef>
              <a:buFont typeface="Trebuchet MS"/>
              <a:buNone/>
              <a:defRPr/>
            </a:lvl6pPr>
            <a:lvl7pPr marL="2742377" lvl="6" indent="-11876" rtl="0">
              <a:spcBef>
                <a:spcPts val="0"/>
              </a:spcBef>
              <a:buFont typeface="Trebuchet MS"/>
              <a:buNone/>
              <a:defRPr/>
            </a:lvl7pPr>
            <a:lvl8pPr marL="3199440" lvl="7" indent="-11739" rtl="0">
              <a:spcBef>
                <a:spcPts val="0"/>
              </a:spcBef>
              <a:buFont typeface="Trebuchet MS"/>
              <a:buNone/>
              <a:defRPr/>
            </a:lvl8pPr>
            <a:lvl9pPr marL="3656503" lvl="8" indent="-11603" rtl="0">
              <a:spcBef>
                <a:spcPts val="0"/>
              </a:spcBef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ru-RU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667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2"/>
          </p:nvPr>
        </p:nvSpPr>
        <p:spPr>
          <a:xfrm>
            <a:off x="677333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77333" y="5367337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Trebuchet MS"/>
              <a:buNone/>
              <a:defRPr/>
            </a:lvl1pPr>
            <a:lvl2pPr marL="457200" lvl="1" indent="0" rtl="0">
              <a:spcBef>
                <a:spcPts val="0"/>
              </a:spcBef>
              <a:buFont typeface="Trebuchet MS"/>
              <a:buNone/>
              <a:defRPr/>
            </a:lvl2pPr>
            <a:lvl3pPr marL="914400" lvl="2" indent="0" rtl="0">
              <a:spcBef>
                <a:spcPts val="0"/>
              </a:spcBef>
              <a:buFont typeface="Trebuchet MS"/>
              <a:buNone/>
              <a:defRPr/>
            </a:lvl3pPr>
            <a:lvl4pPr marL="1371600" lvl="3" indent="0" rtl="0">
              <a:spcBef>
                <a:spcPts val="0"/>
              </a:spcBef>
              <a:buFont typeface="Trebuchet MS"/>
              <a:buNone/>
              <a:defRPr/>
            </a:lvl4pPr>
            <a:lvl5pPr marL="1828800" lvl="4" indent="0" rtl="0">
              <a:spcBef>
                <a:spcPts val="0"/>
              </a:spcBef>
              <a:buFont typeface="Trebuchet MS"/>
              <a:buNone/>
              <a:defRPr/>
            </a:lvl5pPr>
            <a:lvl6pPr marL="2286000" lvl="5" indent="0" rtl="0">
              <a:spcBef>
                <a:spcPts val="0"/>
              </a:spcBef>
              <a:buFont typeface="Trebuchet MS"/>
              <a:buNone/>
              <a:defRPr/>
            </a:lvl6pPr>
            <a:lvl7pPr marL="2743200" lvl="6" indent="0" rtl="0">
              <a:spcBef>
                <a:spcPts val="0"/>
              </a:spcBef>
              <a:buFont typeface="Trebuchet MS"/>
              <a:buNone/>
              <a:defRPr/>
            </a:lvl7pPr>
            <a:lvl8pPr marL="3200400" lvl="7" indent="0" rtl="0">
              <a:spcBef>
                <a:spcPts val="0"/>
              </a:spcBef>
              <a:buFont typeface="Trebuchet MS"/>
              <a:buNone/>
              <a:defRPr/>
            </a:lvl8pPr>
            <a:lvl9pPr marL="3657600" lvl="8" indent="0" rtl="0">
              <a:spcBef>
                <a:spcPts val="0"/>
              </a:spcBef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ru-RU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0" y="-8466"/>
            <a:ext cx="12192000" cy="6866467"/>
            <a:chOff x="0" y="-8466"/>
            <a:chExt cx="12192000" cy="6866467"/>
          </a:xfrm>
        </p:grpSpPr>
        <p:cxnSp>
          <p:nvCxnSpPr>
            <p:cNvPr id="7" name="Shape 7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hape 8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Shape 9"/>
            <p:cNvSpPr/>
            <p:nvPr/>
          </p:nvSpPr>
          <p:spPr>
            <a:xfrm>
              <a:off x="9181475" y="-8466"/>
              <a:ext cx="3007348" cy="6866466"/>
            </a:xfrm>
            <a:custGeom>
              <a:avLst/>
              <a:gdLst/>
              <a:ahLst/>
              <a:cxnLst/>
              <a:rect l="0" t="0" r="0" b="0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Shape 10"/>
            <p:cNvSpPr/>
            <p:nvPr/>
          </p:nvSpPr>
          <p:spPr>
            <a:xfrm>
              <a:off x="9603442" y="-8466"/>
              <a:ext cx="2588558" cy="6866466"/>
            </a:xfrm>
            <a:custGeom>
              <a:avLst/>
              <a:gdLst/>
              <a:ahLst/>
              <a:cxnLst/>
              <a:rect l="0" t="0" r="0" b="0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Shape 11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9334500" y="-8466"/>
              <a:ext cx="2854325" cy="6866466"/>
            </a:xfrm>
            <a:custGeom>
              <a:avLst/>
              <a:gdLst/>
              <a:ahLst/>
              <a:cxnLst/>
              <a:rect l="0" t="0" r="0" b="0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Shape 13"/>
            <p:cNvSpPr/>
            <p:nvPr/>
          </p:nvSpPr>
          <p:spPr>
            <a:xfrm>
              <a:off x="10898729" y="-8466"/>
              <a:ext cx="1290093" cy="6866467"/>
            </a:xfrm>
            <a:custGeom>
              <a:avLst/>
              <a:gdLst/>
              <a:ahLst/>
              <a:cxnLst/>
              <a:rect l="0" t="0" r="0" b="0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10938999" y="-8466"/>
              <a:ext cx="1249824" cy="6866467"/>
            </a:xfrm>
            <a:custGeom>
              <a:avLst/>
              <a:gdLst/>
              <a:ahLst/>
              <a:cxnLst/>
              <a:rect l="0" t="0" r="0" b="0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Shape 15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0" y="4013200"/>
              <a:ext cx="448732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ru-RU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/>
          </p:nvPr>
        </p:nvSpPr>
        <p:spPr>
          <a:xfrm>
            <a:off x="1489814" y="385952"/>
            <a:ext cx="7766936" cy="7096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ru-RU" sz="5400" b="1" i="0" u="none" strike="noStrik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ТЕСТ ПЛАН:</a:t>
            </a:r>
          </a:p>
        </p:txBody>
      </p:sp>
      <p:sp>
        <p:nvSpPr>
          <p:cNvPr id="4" name="Shape 143"/>
          <p:cNvSpPr txBox="1">
            <a:spLocks/>
          </p:cNvSpPr>
          <p:nvPr/>
        </p:nvSpPr>
        <p:spPr>
          <a:xfrm>
            <a:off x="1331662" y="1069676"/>
            <a:ext cx="7766936" cy="105242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  <a:tabLst/>
              <a:defRPr/>
            </a:pPr>
            <a:r>
              <a:rPr lang="ru-RU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Документ, который описывает весь объем работ по тестированию.</a:t>
            </a:r>
            <a:endParaRPr kumimoji="0" lang="ru-RU" sz="2800" b="1" i="0" u="none" strike="noStrike" kern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" name="Shape 143"/>
          <p:cNvSpPr txBox="1">
            <a:spLocks/>
          </p:cNvSpPr>
          <p:nvPr/>
        </p:nvSpPr>
        <p:spPr>
          <a:xfrm>
            <a:off x="1337413" y="2360762"/>
            <a:ext cx="7766936" cy="5118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  <a:tabLst/>
              <a:defRPr/>
            </a:pPr>
            <a:r>
              <a:rPr lang="ru-RU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Включает в себя:</a:t>
            </a:r>
            <a:endParaRPr kumimoji="0" lang="ru-RU" sz="4000" b="1" i="0" u="none" strike="noStrike" kern="0" spc="50" normalizeH="0" baseline="0" noProof="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" name="Shape 143"/>
          <p:cNvSpPr txBox="1">
            <a:spLocks/>
          </p:cNvSpPr>
          <p:nvPr/>
        </p:nvSpPr>
        <p:spPr>
          <a:xfrm>
            <a:off x="1164884" y="4060166"/>
            <a:ext cx="7766936" cy="14664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  <a:tabLst/>
              <a:defRPr/>
            </a:pPr>
            <a:endParaRPr kumimoji="0" lang="ru-RU" sz="4000" b="1" i="0" u="none" strike="noStrike" kern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" name="Shape 143"/>
          <p:cNvSpPr txBox="1">
            <a:spLocks/>
          </p:cNvSpPr>
          <p:nvPr/>
        </p:nvSpPr>
        <p:spPr>
          <a:xfrm>
            <a:off x="1173510" y="2786333"/>
            <a:ext cx="7766936" cy="28553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  <a:tabLst/>
              <a:defRPr/>
            </a:pPr>
            <a:r>
              <a:rPr lang="ru-RU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Описание объекта, стратегии тестирования, критерии начала и окончания тестирования, необходимое нам оборудование, оценка рисков с вариантами их разрешения, расписание выхода релизов </a:t>
            </a:r>
            <a:endParaRPr kumimoji="0" lang="ru-RU" sz="2800" b="1" i="0" u="none" strike="noStrike" kern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720465" y="517585"/>
            <a:ext cx="8596668" cy="7332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ru-RU" sz="28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Перечень областей тестирования с приоритетами и сроками</a:t>
            </a:r>
          </a:p>
        </p:txBody>
      </p:sp>
      <p:sp>
        <p:nvSpPr>
          <p:cNvPr id="8" name="Shape 224"/>
          <p:cNvSpPr txBox="1">
            <a:spLocks/>
          </p:cNvSpPr>
          <p:nvPr/>
        </p:nvSpPr>
        <p:spPr>
          <a:xfrm>
            <a:off x="769349" y="138023"/>
            <a:ext cx="8596668" cy="8453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Детальный тест</a:t>
            </a:r>
            <a:r>
              <a:rPr kumimoji="0" lang="ru-RU" sz="2800" b="0" i="0" u="none" strike="noStrike" kern="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план</a:t>
            </a: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7420" y="1457326"/>
            <a:ext cx="11102196" cy="5297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668707" y="212785"/>
            <a:ext cx="8596668" cy="17971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ru-RU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Детальный тест план</a:t>
            </a:r>
            <a:br>
              <a:rPr lang="ru-RU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ru-RU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Стратегия тестирования</a:t>
            </a:r>
            <a:br>
              <a:rPr lang="ru-RU" sz="36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ru-RU" sz="36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lang="ru-RU" sz="36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" name="Google Shape;502;p54"/>
          <p:cNvSpPr/>
          <p:nvPr/>
        </p:nvSpPr>
        <p:spPr>
          <a:xfrm>
            <a:off x="721027" y="3984711"/>
            <a:ext cx="8892127" cy="263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800"/>
              <a:buFont typeface="Arial"/>
              <a:buChar char="•"/>
            </a:pPr>
            <a:r>
              <a:rPr lang="ru-RU" sz="2800" b="1" dirty="0">
                <a:solidFill>
                  <a:srgbClr val="2A2A2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будем тестировать? Виды тестирования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800"/>
              <a:buFont typeface="Arial"/>
              <a:buChar char="•"/>
            </a:pPr>
            <a:r>
              <a:rPr lang="ru-RU" sz="2800" b="1" dirty="0">
                <a:solidFill>
                  <a:srgbClr val="2A2A2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Инструменты, которые будем использовать. </a:t>
            </a:r>
            <a:r>
              <a:rPr lang="ru-RU" sz="2800" dirty="0">
                <a:solidFill>
                  <a:srgbClr val="2A2A2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Система управления дефектами, тест- кейсами, утилиты.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800"/>
              <a:buFont typeface="Arial"/>
              <a:buChar char="•"/>
            </a:pPr>
            <a:r>
              <a:rPr lang="ru-RU" sz="2800" b="1" dirty="0">
                <a:solidFill>
                  <a:srgbClr val="2A2A2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Критерии начала и завершения тестирования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" name="Google Shape;49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0749" y="1436508"/>
            <a:ext cx="3622388" cy="2661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24"/>
          <p:cNvSpPr txBox="1">
            <a:spLocks noGrp="1"/>
          </p:cNvSpPr>
          <p:nvPr>
            <p:ph type="title"/>
          </p:nvPr>
        </p:nvSpPr>
        <p:spPr>
          <a:xfrm>
            <a:off x="634201" y="221411"/>
            <a:ext cx="8596668" cy="17971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ru-RU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Детальный тест план</a:t>
            </a:r>
            <a:br>
              <a:rPr lang="ru-RU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ru-RU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Стратегия тестирования</a:t>
            </a:r>
            <a:br>
              <a:rPr lang="ru-RU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ru-RU" sz="36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Перечень возможных рисков</a:t>
            </a:r>
            <a:br>
              <a:rPr lang="ru-RU" sz="36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ru-RU" sz="36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lang="ru-RU" sz="36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" name="Google Shape;493;p53"/>
          <p:cNvSpPr/>
          <p:nvPr/>
        </p:nvSpPr>
        <p:spPr>
          <a:xfrm>
            <a:off x="902464" y="2196238"/>
            <a:ext cx="8928995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Неполная оценка трудозатрат по проекту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Неполная оценка трудозатрат по тестированию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Тест-план не привязан к плану проекта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Увольнение сотрудников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Использование одного окружения для разработки и тестирования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Изменение требований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Нехватка ресурсов</a:t>
            </a:r>
            <a:endParaRPr sz="24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10;p55"/>
          <p:cNvSpPr txBox="1"/>
          <p:nvPr/>
        </p:nvSpPr>
        <p:spPr>
          <a:xfrm>
            <a:off x="1668882" y="213868"/>
            <a:ext cx="673891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Определение ресурсов</a:t>
            </a:r>
            <a:endParaRPr dirty="0"/>
          </a:p>
        </p:txBody>
      </p:sp>
      <p:pic>
        <p:nvPicPr>
          <p:cNvPr id="7" name="Google Shape;50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2277" y="836130"/>
            <a:ext cx="6200384" cy="416719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11;p55"/>
          <p:cNvSpPr/>
          <p:nvPr/>
        </p:nvSpPr>
        <p:spPr>
          <a:xfrm>
            <a:off x="827584" y="5229200"/>
            <a:ext cx="8892127" cy="133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800"/>
              <a:buFont typeface="Arial"/>
              <a:buChar char="•"/>
            </a:pPr>
            <a:r>
              <a:rPr lang="ru-RU" sz="2800" b="1" dirty="0">
                <a:solidFill>
                  <a:srgbClr val="2A2A2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Кто будет тестировать?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800"/>
              <a:buFont typeface="Arial"/>
              <a:buChar char="•"/>
            </a:pPr>
            <a:r>
              <a:rPr lang="ru-RU" sz="2800" b="1" dirty="0">
                <a:solidFill>
                  <a:srgbClr val="2A2A2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Какие аппаратные и программные ресурсы нужны?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ru-RU" sz="36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команда</a:t>
            </a:r>
            <a:endParaRPr lang="ru-RU" sz="36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6" name="Shape 3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927" y="1930400"/>
            <a:ext cx="4032472" cy="260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/>
          <p:nvPr/>
        </p:nvSpPr>
        <p:spPr>
          <a:xfrm>
            <a:off x="1692163" y="1270000"/>
            <a:ext cx="152400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1) Размер </a:t>
            </a: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5667" y="1930400"/>
            <a:ext cx="3907075" cy="260339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/>
          <p:nvPr/>
        </p:nvSpPr>
        <p:spPr>
          <a:xfrm>
            <a:off x="5588000" y="1270000"/>
            <a:ext cx="609600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2) Роли и Обязанности </a:t>
            </a:r>
          </a:p>
        </p:txBody>
      </p:sp>
      <p:sp>
        <p:nvSpPr>
          <p:cNvPr id="310" name="Shape 310"/>
          <p:cNvSpPr/>
          <p:nvPr/>
        </p:nvSpPr>
        <p:spPr>
          <a:xfrm>
            <a:off x="1927667" y="4764617"/>
            <a:ext cx="6096000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3) Разбивка команды по функциональности и типам тестов 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ru-RU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Расписание и оценка работ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3" y="1270000"/>
            <a:ext cx="7044811" cy="536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100683" y="469557"/>
            <a:ext cx="9974191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ru-RU" sz="3600" b="1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Создаём тест-план – IEEE 829-1998 </a:t>
            </a:r>
            <a:r>
              <a:rPr lang="en-US" sz="3600" b="1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Format</a:t>
            </a:r>
            <a:r>
              <a:rPr lang="ru-RU" sz="3600" b="1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5021944" y="1349829"/>
            <a:ext cx="5109027" cy="53267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Trebuchet MS"/>
              <a:buAutoNum type="arabicPeriod"/>
            </a:pP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Test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Plan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Identifier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Trebuchet MS"/>
              <a:buAutoNum type="arabicPeriod"/>
            </a:pP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Trebuchet MS"/>
              <a:buAutoNum type="arabicPeriod"/>
            </a:pP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Test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Items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Trebuchet MS"/>
              <a:buAutoNum type="arabicPeriod"/>
            </a:pP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Features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To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Be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Tested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Trebuchet MS"/>
              <a:buAutoNum type="arabicPeriod"/>
            </a:pP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Features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Not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To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Be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Tested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Trebuchet MS"/>
              <a:buAutoNum type="arabicPeriod"/>
            </a:pP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Approach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Trebuchet MS"/>
              <a:buAutoNum type="arabicPeriod"/>
            </a:pP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Item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Pass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/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Fail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Criteria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Trebuchet MS"/>
              <a:buAutoNum type="arabicPeriod"/>
            </a:pP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Suspension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Criteria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and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Resumption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Requirements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Trebuchet MS"/>
              <a:buAutoNum type="arabicPeriod"/>
            </a:pP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Test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Deliverables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Trebuchet MS"/>
              <a:buAutoNum type="arabicPeriod"/>
            </a:pP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Environmental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Needs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Trebuchet MS"/>
              <a:buAutoNum type="arabicPeriod"/>
            </a:pP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Responsibilities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Trebuchet MS"/>
              <a:buAutoNum type="arabicPeriod"/>
            </a:pP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Staffing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and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Needs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Trebuchet MS"/>
              <a:buAutoNum type="arabicPeriod"/>
            </a:pP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Schedule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Trebuchet MS"/>
              <a:buAutoNum type="arabicPeriod"/>
            </a:pP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Risks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and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Contingencies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Trebuchet MS"/>
              <a:buAutoNum type="arabicPeriod"/>
            </a:pPr>
            <a:r>
              <a:rPr lang="ru-RU" sz="16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Approvals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6500"/>
              <a:buFont typeface="Noto Symbol"/>
              <a:buNone/>
            </a:pPr>
            <a:endParaRPr sz="155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3" name="Shape 3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3" y="1585475"/>
            <a:ext cx="3541051" cy="4444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ru-RU" sz="36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Создаём тест-план – RUP 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77333" y="1465942"/>
            <a:ext cx="8596668" cy="50509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6500"/>
              <a:buFont typeface="Noto Symbol"/>
              <a:buNone/>
            </a:pPr>
            <a:endParaRPr sz="155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7500"/>
              <a:buFont typeface="Noto Symbol"/>
              <a:buChar char=""/>
            </a:pPr>
            <a:r>
              <a:rPr lang="ru-RU" sz="155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  <a:r>
              <a:rPr lang="ru-RU" sz="155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742950" marR="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7142"/>
              <a:buFont typeface="Noto Symbol"/>
              <a:buChar char=""/>
            </a:pPr>
            <a:r>
              <a:rPr lang="ru-RU" sz="135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Purpose</a:t>
            </a:r>
            <a:r>
              <a:rPr lang="ru-RU" sz="135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742950" marR="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7142"/>
              <a:buFont typeface="Noto Symbol"/>
              <a:buChar char=""/>
            </a:pPr>
            <a:r>
              <a:rPr lang="ru-RU" sz="135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Background</a:t>
            </a:r>
            <a:r>
              <a:rPr lang="ru-RU" sz="135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742950" marR="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7142"/>
              <a:buFont typeface="Noto Symbol"/>
              <a:buChar char=""/>
            </a:pPr>
            <a:r>
              <a:rPr lang="ru-RU" sz="135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Scope</a:t>
            </a:r>
            <a:r>
              <a:rPr lang="ru-RU" sz="135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742950" marR="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7142"/>
              <a:buFont typeface="Noto Symbol"/>
              <a:buChar char=""/>
            </a:pPr>
            <a:r>
              <a:rPr lang="ru-RU" sz="135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</a:t>
            </a:r>
            <a:r>
              <a:rPr lang="ru-RU" sz="135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35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Identification</a:t>
            </a:r>
            <a:r>
              <a:rPr lang="ru-RU" sz="135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7500"/>
              <a:buFont typeface="Noto Symbol"/>
              <a:buChar char=""/>
            </a:pPr>
            <a:r>
              <a:rPr lang="ru-RU" sz="1550" b="1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Requirements</a:t>
            </a:r>
            <a:r>
              <a:rPr lang="ru-RU" sz="1550" b="1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550" b="1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for</a:t>
            </a:r>
            <a:r>
              <a:rPr lang="ru-RU" sz="1550" b="1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550" b="1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Test</a:t>
            </a:r>
            <a:r>
              <a:rPr lang="ru-RU" sz="1550" b="1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7500"/>
              <a:buFont typeface="Noto Symbol"/>
              <a:buChar char=""/>
            </a:pPr>
            <a:r>
              <a:rPr lang="ru-RU" sz="1550" b="1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Test</a:t>
            </a:r>
            <a:r>
              <a:rPr lang="ru-RU" sz="1550" b="1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550" b="1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Strategy</a:t>
            </a:r>
            <a:r>
              <a:rPr lang="ru-RU" sz="1550" b="1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7500"/>
              <a:buFont typeface="Noto Symbol"/>
              <a:buChar char=""/>
            </a:pPr>
            <a:r>
              <a:rPr lang="ru-RU" sz="155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Resources</a:t>
            </a:r>
            <a:r>
              <a:rPr lang="ru-RU" sz="155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742950" marR="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7142"/>
              <a:buFont typeface="Noto Symbol"/>
              <a:buChar char=""/>
            </a:pPr>
            <a:r>
              <a:rPr lang="ru-RU" sz="135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Roles</a:t>
            </a:r>
            <a:r>
              <a:rPr lang="ru-RU" sz="135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742950" marR="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7142"/>
              <a:buFont typeface="Noto Symbol"/>
              <a:buChar char=""/>
            </a:pPr>
            <a:r>
              <a:rPr lang="ru-RU" sz="135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System</a:t>
            </a:r>
            <a:r>
              <a:rPr lang="ru-RU" sz="135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7500"/>
              <a:buFont typeface="Noto Symbol"/>
              <a:buChar char=""/>
            </a:pPr>
            <a:r>
              <a:rPr lang="ru-RU" sz="155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</a:t>
            </a:r>
            <a:r>
              <a:rPr lang="ru-RU" sz="155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55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Milestones</a:t>
            </a:r>
            <a:r>
              <a:rPr lang="ru-RU" sz="155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7500"/>
              <a:buFont typeface="Noto Symbol"/>
              <a:buChar char=""/>
            </a:pPr>
            <a:r>
              <a:rPr lang="ru-RU" sz="155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Deliverables</a:t>
            </a:r>
            <a:r>
              <a:rPr lang="ru-RU" sz="155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742950" marR="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7142"/>
              <a:buFont typeface="Noto Symbol"/>
              <a:buChar char=""/>
            </a:pPr>
            <a:r>
              <a:rPr lang="ru-RU" sz="135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Test</a:t>
            </a:r>
            <a:r>
              <a:rPr lang="ru-RU" sz="135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35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r>
              <a:rPr lang="ru-RU" sz="135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742950" marR="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7142"/>
              <a:buFont typeface="Noto Symbol"/>
              <a:buChar char=""/>
            </a:pPr>
            <a:r>
              <a:rPr lang="ru-RU" sz="135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Test</a:t>
            </a:r>
            <a:r>
              <a:rPr lang="ru-RU" sz="135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35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Logs</a:t>
            </a:r>
            <a:r>
              <a:rPr lang="ru-RU" sz="135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742950" marR="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7142"/>
              <a:buFont typeface="Noto Symbol"/>
              <a:buChar char=""/>
            </a:pPr>
            <a:r>
              <a:rPr lang="ru-RU" sz="135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Defect</a:t>
            </a:r>
            <a:r>
              <a:rPr lang="ru-RU" sz="135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ru-RU" sz="135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Reports</a:t>
            </a:r>
            <a:r>
              <a:rPr lang="ru-RU" sz="135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6500"/>
              <a:buFont typeface="Noto Symbol"/>
              <a:buNone/>
            </a:pPr>
            <a:endParaRPr sz="155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2889" y="1465942"/>
            <a:ext cx="5659520" cy="5050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703213" y="172528"/>
            <a:ext cx="8596668" cy="667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ru-RU" sz="3600" b="1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Тест план в одну страницу</a:t>
            </a:r>
          </a:p>
        </p:txBody>
      </p:sp>
      <p:pic>
        <p:nvPicPr>
          <p:cNvPr id="271362" name="Picture 2" descr="http://software-testing.ru/images/stories/library/one-page-test-plan/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8967" y="737245"/>
            <a:ext cx="6116128" cy="5982732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ru-RU" sz="3600" b="1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Тест план в виде </a:t>
            </a:r>
            <a:r>
              <a:rPr lang="ru-RU" sz="3600" b="1" i="0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дашборда</a:t>
            </a:r>
            <a:endParaRPr lang="ru-RU" sz="3600" b="1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9314" name="Picture 2" descr="http://software-testing.ru/images/stories/library/one-page-test-plan/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1628" y="1770602"/>
            <a:ext cx="6762809" cy="4543934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43"/>
          <p:cNvSpPr txBox="1">
            <a:spLocks/>
          </p:cNvSpPr>
          <p:nvPr/>
        </p:nvSpPr>
        <p:spPr>
          <a:xfrm>
            <a:off x="1489814" y="385952"/>
            <a:ext cx="7766936" cy="7096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  <a:tabLst/>
              <a:defRPr/>
            </a:pPr>
            <a:r>
              <a:rPr kumimoji="0" lang="ru-RU" sz="5400" b="1" i="0" u="none" strike="noStrike" kern="0" cap="none" spc="50" normalizeH="0" baseline="0" noProof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ТЕСТ ПЛАН:</a:t>
            </a:r>
            <a:endParaRPr kumimoji="0" lang="ru-RU" sz="5400" b="1" i="0" u="none" strike="noStrike" kern="0" cap="none" spc="50" normalizeH="0" baseline="0" noProof="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" name="Shape 143"/>
          <p:cNvSpPr txBox="1">
            <a:spLocks/>
          </p:cNvSpPr>
          <p:nvPr/>
        </p:nvSpPr>
        <p:spPr>
          <a:xfrm>
            <a:off x="1331662" y="1069676"/>
            <a:ext cx="7766936" cy="105242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  <a:tabLst/>
              <a:defRPr/>
            </a:pPr>
            <a:r>
              <a:rPr lang="ru-RU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Документ, который описывает весь объем работ по тестированию.</a:t>
            </a:r>
            <a:endParaRPr kumimoji="0" lang="ru-RU" sz="2800" b="1" i="0" u="none" strike="noStrike" kern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" name="Shape 143"/>
          <p:cNvSpPr txBox="1">
            <a:spLocks/>
          </p:cNvSpPr>
          <p:nvPr/>
        </p:nvSpPr>
        <p:spPr>
          <a:xfrm>
            <a:off x="1337413" y="2360762"/>
            <a:ext cx="7766936" cy="5118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  <a:tabLst/>
              <a:defRPr/>
            </a:pPr>
            <a:r>
              <a:rPr lang="ru-RU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Отвечает на вопрос:</a:t>
            </a:r>
            <a:endParaRPr kumimoji="0" lang="ru-RU" sz="4000" b="1" i="0" u="none" strike="noStrike" kern="0" spc="50" normalizeH="0" baseline="0" noProof="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" name="Shape 143"/>
          <p:cNvSpPr txBox="1">
            <a:spLocks/>
          </p:cNvSpPr>
          <p:nvPr/>
        </p:nvSpPr>
        <p:spPr>
          <a:xfrm>
            <a:off x="1173510" y="2786333"/>
            <a:ext cx="7766936" cy="10351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  <a:tabLst/>
              <a:defRPr/>
            </a:pPr>
            <a:r>
              <a:rPr lang="ru-RU" sz="2800" b="1" noProof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В какой последовательности и какими силами мы будем тестировать?</a:t>
            </a:r>
            <a:endParaRPr kumimoji="0" lang="ru-RU" sz="2800" b="1" i="0" u="none" strike="noStrike" kern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266" name="Picture 2" descr="https://testerchronicles.ru/wp-content/uploads/2018/03/2018-03-12_16-33-1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7420" y="1380335"/>
            <a:ext cx="10688128" cy="5287167"/>
          </a:xfrm>
          <a:prstGeom prst="rect">
            <a:avLst/>
          </a:prstGeom>
          <a:noFill/>
        </p:spPr>
      </p:pic>
      <p:sp>
        <p:nvSpPr>
          <p:cNvPr id="10" name="Shape 362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ru-RU" sz="3600" b="1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Тест план в виде </a:t>
            </a:r>
            <a:r>
              <a:rPr lang="ru-RU" sz="3600" b="1" i="0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дашборда</a:t>
            </a:r>
            <a:endParaRPr lang="ru-RU" sz="3600" b="1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910246" y="255917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ru-RU" sz="3600" b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Тест план в виде </a:t>
            </a:r>
            <a:r>
              <a:rPr lang="ru-RU" sz="3600" b="1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дашборда</a:t>
            </a:r>
            <a:endParaRPr lang="ru-RU" sz="3600" b="1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7650" y="889687"/>
            <a:ext cx="10634534" cy="59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910246" y="255917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ru-RU" sz="3600" b="1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Ведение тест плана в </a:t>
            </a:r>
            <a:r>
              <a:rPr lang="en-US" sz="3600" b="1" i="0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Trello</a:t>
            </a:r>
            <a:endParaRPr lang="ru-RU" sz="3600" b="1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5218" name="Picture 2" descr="http://software-testing.ru/images/stories/library/one-page-test-plan/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595" y="1216326"/>
            <a:ext cx="9445925" cy="546052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hape 3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7991" y="3607705"/>
            <a:ext cx="41052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ru-RU" sz="3600" b="1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Успех создания </a:t>
            </a:r>
            <a:r>
              <a:rPr lang="ru-RU" sz="3600" b="1" i="0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тест-плана</a:t>
            </a:r>
            <a:r>
              <a:rPr lang="ru-RU" sz="3600" b="1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77332" y="1930400"/>
            <a:ext cx="10176197" cy="43252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</a:pPr>
            <a:r>
              <a:rPr lang="ru-RU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- Понимание целей: не «для галочки» 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</a:pPr>
            <a:r>
              <a:rPr lang="ru-RU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- Согласование с заинтересованными лицами 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</a:pPr>
            <a:r>
              <a:rPr lang="ru-RU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- Поддержка в актуальном состоянии 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</a:pPr>
            <a:r>
              <a:rPr lang="ru-RU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- И опыт, сын ошибок трудных 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ru-RU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Кто составляет тест план?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77333" y="1565503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91441" indent="0">
              <a:buNone/>
            </a:pPr>
            <a:r>
              <a:rPr lang="ru-RU" sz="4000" dirty="0"/>
              <a:t>- Ведущий тестировщик</a:t>
            </a:r>
          </a:p>
          <a:p>
            <a:pPr marL="91441" indent="0">
              <a:buNone/>
            </a:pPr>
            <a:r>
              <a:rPr lang="ru-RU" sz="4000" dirty="0"/>
              <a:t>- Тест менеджер (менеджер по качеству)</a:t>
            </a:r>
          </a:p>
          <a:p>
            <a:pPr marL="91441" indent="0">
              <a:buNone/>
            </a:pPr>
            <a:r>
              <a:rPr lang="ru-RU" sz="4000" dirty="0"/>
              <a:t>- Руководитель разработки</a:t>
            </a:r>
          </a:p>
          <a:p>
            <a:pPr marL="91441" indent="0">
              <a:buNone/>
            </a:pPr>
            <a:r>
              <a:rPr lang="ru-RU" sz="4000" dirty="0"/>
              <a:t>- Менеджер Проекта</a:t>
            </a:r>
          </a:p>
          <a:p>
            <a:pPr marL="742950" marR="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ymbol"/>
              <a:buChar char=""/>
            </a:pPr>
            <a:endParaRPr lang="ru-RU" sz="27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73;p41"/>
          <p:cNvSpPr txBox="1">
            <a:spLocks/>
          </p:cNvSpPr>
          <p:nvPr/>
        </p:nvSpPr>
        <p:spPr>
          <a:xfrm>
            <a:off x="1543878" y="171588"/>
            <a:ext cx="7825409" cy="13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Verdana"/>
              <a:buNone/>
              <a:tabLst/>
              <a:defRPr/>
            </a:pP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А можно ли без тест плана?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Verdana"/>
              <a:buNone/>
              <a:tabLst/>
              <a:defRPr/>
            </a:pPr>
            <a:endParaRPr lang="ru-RU" sz="3200" dirty="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Verdana"/>
              <a:buNone/>
              <a:tabLst/>
              <a:defRPr/>
            </a:pP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Преимущества тест-плана:</a:t>
            </a:r>
          </a:p>
        </p:txBody>
      </p:sp>
      <p:sp>
        <p:nvSpPr>
          <p:cNvPr id="7" name="Google Shape;374;p41"/>
          <p:cNvSpPr txBox="1">
            <a:spLocks noGrp="1"/>
          </p:cNvSpPr>
          <p:nvPr>
            <p:ph type="body" idx="1"/>
          </p:nvPr>
        </p:nvSpPr>
        <p:spPr>
          <a:xfrm>
            <a:off x="457200" y="1566724"/>
            <a:ext cx="11376991" cy="501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-"/>
            </a:pPr>
            <a:r>
              <a:rPr lang="ru-RU" sz="2800" dirty="0">
                <a:latin typeface="Verdana"/>
                <a:ea typeface="Verdana"/>
                <a:cs typeface="Verdana"/>
                <a:sym typeface="Verdana"/>
              </a:rPr>
              <a:t>Оценка и расчет стоимости и сроков проекта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-"/>
            </a:pPr>
            <a:r>
              <a:rPr lang="ru-RU" sz="2800" dirty="0">
                <a:latin typeface="Verdana"/>
                <a:ea typeface="Verdana"/>
                <a:cs typeface="Verdana"/>
                <a:sym typeface="Verdana"/>
              </a:rPr>
              <a:t>Информация о занятости ресурсов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-"/>
            </a:pPr>
            <a:r>
              <a:rPr lang="ru-RU" sz="2800" dirty="0">
                <a:latin typeface="Verdana"/>
                <a:ea typeface="Verdana"/>
                <a:cs typeface="Verdana"/>
                <a:sym typeface="Verdana"/>
              </a:rPr>
              <a:t>Эффективное распределение ресурсов между проектами;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-"/>
            </a:pPr>
            <a:r>
              <a:rPr lang="ru-RU" sz="2800" dirty="0">
                <a:latin typeface="Verdana"/>
                <a:ea typeface="Verdana"/>
                <a:cs typeface="Verdana"/>
                <a:sym typeface="Verdana"/>
              </a:rPr>
              <a:t>Оптимизация сроков проекта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-"/>
            </a:pPr>
            <a:r>
              <a:rPr lang="ru-RU" sz="2800" dirty="0">
                <a:latin typeface="Verdana"/>
                <a:ea typeface="Verdana"/>
                <a:sym typeface="Verdana"/>
              </a:rPr>
              <a:t>Хороший гид для ознакомления новичков с процессами на долгосрочном проекте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-"/>
            </a:pPr>
            <a:r>
              <a:rPr lang="ru-RU" sz="2800" dirty="0">
                <a:latin typeface="Verdana"/>
                <a:ea typeface="Verdana"/>
                <a:cs typeface="Verdana"/>
                <a:sym typeface="Verdana"/>
              </a:rPr>
              <a:t>Защищает команду тестирования от неожиданных вопросов клиента в духе  «а почему мы эту часть не тестируем?» 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ru-RU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Виды тест планов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77333" y="1565503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</a:pPr>
            <a:r>
              <a:rPr lang="ru-RU" sz="27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- Мастер тест план</a:t>
            </a:r>
          </a:p>
          <a:p>
            <a:pPr marL="742950" marR="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ymbol"/>
              <a:buChar char=""/>
            </a:pPr>
            <a:endParaRPr lang="ru-RU" sz="27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</a:pPr>
            <a:r>
              <a:rPr lang="ru-RU" sz="27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- Детальный тест план</a:t>
            </a:r>
          </a:p>
          <a:p>
            <a:pPr marL="742950" marR="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ymbol"/>
              <a:buChar char=""/>
            </a:pPr>
            <a:endParaRPr lang="ru-RU" sz="27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</a:pPr>
            <a:r>
              <a:rPr lang="ru-RU" sz="2700" dirty="0">
                <a:solidFill>
                  <a:srgbClr val="3F3F3F"/>
                </a:solidFill>
                <a:latin typeface="Trebuchet MS" pitchFamily="34" charset="0"/>
                <a:ea typeface="Trebuchet MS"/>
                <a:cs typeface="Trebuchet MS"/>
                <a:sym typeface="Trebuchet MS"/>
              </a:rPr>
              <a:t>- План приёмочных испытаний</a:t>
            </a:r>
            <a:endParaRPr lang="ru-RU" sz="2700" i="0" u="none" strike="noStrike" cap="none" dirty="0">
              <a:solidFill>
                <a:srgbClr val="3F3F3F"/>
              </a:solidFill>
              <a:latin typeface="Trebuchet MS" pitchFamily="34" charset="0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634201" y="290423"/>
            <a:ext cx="8596668" cy="8482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ru-RU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Мастер тест план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798103" y="940278"/>
            <a:ext cx="8596668" cy="7246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None/>
            </a:pPr>
            <a:r>
              <a:rPr lang="ru-RU" sz="4000" b="1" i="0" u="none" strike="noStrike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Для </a:t>
            </a:r>
            <a:r>
              <a:rPr lang="ru-RU" sz="4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кого </a:t>
            </a:r>
            <a:r>
              <a:rPr lang="ru-RU" sz="4000" b="1" i="0" u="none" strike="noStrike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нужен?</a:t>
            </a:r>
            <a:endParaRPr sz="4000" b="1" i="0" u="none" strike="noStrike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Shape 197"/>
          <p:cNvSpPr txBox="1">
            <a:spLocks/>
          </p:cNvSpPr>
          <p:nvPr/>
        </p:nvSpPr>
        <p:spPr>
          <a:xfrm>
            <a:off x="890119" y="2317631"/>
            <a:ext cx="8596668" cy="5348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Для проектов с нескольким командами</a:t>
            </a:r>
          </a:p>
        </p:txBody>
      </p:sp>
      <p:sp>
        <p:nvSpPr>
          <p:cNvPr id="5" name="Shape 197"/>
          <p:cNvSpPr txBox="1">
            <a:spLocks/>
          </p:cNvSpPr>
          <p:nvPr/>
        </p:nvSpPr>
        <p:spPr>
          <a:xfrm>
            <a:off x="878618" y="3151519"/>
            <a:ext cx="8596668" cy="5348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Проектов с большим количество итераций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634201" y="290423"/>
            <a:ext cx="8596668" cy="8482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ru-RU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Мастер тест план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798103" y="940278"/>
            <a:ext cx="8596668" cy="7246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None/>
            </a:pPr>
            <a:r>
              <a:rPr lang="ru-RU" sz="4000" b="1" i="0" u="none" strike="noStrike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Общая информация о проекте</a:t>
            </a:r>
            <a:endParaRPr sz="4000" b="1" i="0" u="none" strike="noStrike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3087" y="1553654"/>
            <a:ext cx="7082288" cy="51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634201" y="0"/>
            <a:ext cx="8596668" cy="8798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ru-RU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Мастер тест план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806730" y="483080"/>
            <a:ext cx="8596668" cy="5175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None/>
            </a:pPr>
            <a:r>
              <a:rPr lang="ru-RU" sz="2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Описание процессов тестирования</a:t>
            </a:r>
            <a:endParaRPr sz="2800" b="1" i="0" u="none" strike="noStrike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" name="Shape 197"/>
          <p:cNvSpPr txBox="1">
            <a:spLocks/>
          </p:cNvSpPr>
          <p:nvPr/>
        </p:nvSpPr>
        <p:spPr>
          <a:xfrm>
            <a:off x="396815" y="923027"/>
            <a:ext cx="9721969" cy="12680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None/>
              <a:tabLst/>
              <a:defRPr/>
            </a:pPr>
            <a:r>
              <a:rPr 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rebuchet MS"/>
                <a:ea typeface="Trebuchet MS"/>
                <a:cs typeface="Trebuchet MS"/>
                <a:sym typeface="Trebuchet MS"/>
              </a:rPr>
              <a:t>RACI – </a:t>
            </a:r>
            <a:r>
              <a:rPr lang="ru-RU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rebuchet MS"/>
                <a:ea typeface="Trebuchet MS"/>
                <a:cs typeface="Trebuchet MS"/>
                <a:sym typeface="Trebuchet MS"/>
              </a:rPr>
              <a:t>матрица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None/>
              <a:tabLst/>
              <a:defRPr/>
            </a:pPr>
            <a:r>
              <a:rPr lang="en-US" sz="2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rebuchet MS"/>
                <a:ea typeface="Trebuchet MS"/>
                <a:cs typeface="Trebuchet MS"/>
                <a:sym typeface="Trebuchet MS"/>
              </a:rPr>
              <a:t>R (responsible) </a:t>
            </a:r>
            <a:r>
              <a:rPr lang="ru-RU" sz="2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rebuchet MS"/>
                <a:ea typeface="Trebuchet MS"/>
                <a:cs typeface="Trebuchet MS"/>
                <a:sym typeface="Trebuchet MS"/>
              </a:rPr>
              <a:t>исполнитель</a:t>
            </a:r>
            <a:r>
              <a:rPr lang="en-US" sz="2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rebuchet MS"/>
                <a:ea typeface="Trebuchet MS"/>
                <a:cs typeface="Trebuchet MS"/>
                <a:sym typeface="Trebuchet MS"/>
              </a:rPr>
              <a:t>, A (accountable) </a:t>
            </a:r>
            <a:r>
              <a:rPr lang="ru-RU" sz="2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rebuchet MS"/>
                <a:ea typeface="Trebuchet MS"/>
                <a:cs typeface="Trebuchet MS"/>
                <a:sym typeface="Trebuchet MS"/>
              </a:rPr>
              <a:t>ответственный</a:t>
            </a:r>
            <a:endParaRPr lang="en-US" sz="2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None/>
              <a:tabLst/>
              <a:defRPr/>
            </a:pPr>
            <a:r>
              <a:rPr lang="en-US" sz="2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rebuchet MS"/>
                <a:ea typeface="Trebuchet MS"/>
                <a:cs typeface="Trebuchet MS"/>
                <a:sym typeface="Trebuchet MS"/>
              </a:rPr>
              <a:t>C (CONSULTED) </a:t>
            </a:r>
            <a:r>
              <a:rPr lang="ru-RU" sz="2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rebuchet MS"/>
                <a:ea typeface="Trebuchet MS"/>
                <a:cs typeface="Trebuchet MS"/>
                <a:sym typeface="Trebuchet MS"/>
              </a:rPr>
              <a:t>КОНСУЛЬТАТНТ</a:t>
            </a:r>
            <a:r>
              <a:rPr lang="en-US" sz="2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rebuchet MS"/>
                <a:ea typeface="Trebuchet MS"/>
                <a:cs typeface="Trebuchet MS"/>
                <a:sym typeface="Trebuchet MS"/>
              </a:rPr>
              <a:t>, I (INFORMED) </a:t>
            </a:r>
            <a:r>
              <a:rPr lang="ru-RU" sz="2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rebuchet MS"/>
                <a:ea typeface="Trebuchet MS"/>
                <a:cs typeface="Trebuchet MS"/>
                <a:sym typeface="Trebuchet MS"/>
              </a:rPr>
              <a:t>ИНФОРМИРУЕМЫЙ</a:t>
            </a:r>
            <a:r>
              <a:rPr lang="ru-RU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kumimoji="0" lang="ru-RU" sz="2800" b="1" i="0" u="none" strike="noStrike" kern="0" cap="all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650" y="2087593"/>
            <a:ext cx="10877908" cy="4658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685959" y="385312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ru-RU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Детальный тест план</a:t>
            </a:r>
          </a:p>
        </p:txBody>
      </p:sp>
      <p:sp>
        <p:nvSpPr>
          <p:cNvPr id="8" name="Shape 197"/>
          <p:cNvSpPr txBox="1">
            <a:spLocks/>
          </p:cNvSpPr>
          <p:nvPr/>
        </p:nvSpPr>
        <p:spPr>
          <a:xfrm>
            <a:off x="890119" y="2317631"/>
            <a:ext cx="8596668" cy="5348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Для декомпозированной</a:t>
            </a:r>
            <a:r>
              <a:rPr kumimoji="0" lang="ru-RU" sz="2800" b="0" i="0" u="none" strike="noStrike" kern="0" cap="none" spc="0" normalizeH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части проекта</a:t>
            </a: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" name="Shape 197"/>
          <p:cNvSpPr txBox="1">
            <a:spLocks noGrp="1"/>
          </p:cNvSpPr>
          <p:nvPr>
            <p:ph type="body" idx="1"/>
          </p:nvPr>
        </p:nvSpPr>
        <p:spPr>
          <a:xfrm>
            <a:off x="677332" y="1138685"/>
            <a:ext cx="8596668" cy="7246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None/>
            </a:pPr>
            <a:r>
              <a:rPr lang="ru-RU" sz="4000" b="1" i="0" u="none" strike="noStrike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Для </a:t>
            </a:r>
            <a:r>
              <a:rPr lang="ru-RU" sz="4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кого </a:t>
            </a:r>
            <a:r>
              <a:rPr lang="ru-RU" sz="4000" b="1" i="0" u="none" strike="noStrike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нужен?</a:t>
            </a:r>
            <a:endParaRPr sz="4000" b="1" i="0" u="none" strike="noStrike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" name="Shape 197"/>
          <p:cNvSpPr txBox="1">
            <a:spLocks/>
          </p:cNvSpPr>
          <p:nvPr/>
        </p:nvSpPr>
        <p:spPr>
          <a:xfrm>
            <a:off x="939003" y="3220529"/>
            <a:ext cx="8596668" cy="5348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Очень небольших проектов 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Грань">
  <a:themeElements>
    <a:clrScheme name="Грань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750</TotalTime>
  <Words>481</Words>
  <Application>Microsoft Office PowerPoint</Application>
  <PresentationFormat>Широкоэкранный</PresentationFormat>
  <Paragraphs>111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Arial</vt:lpstr>
      <vt:lpstr>Calibri</vt:lpstr>
      <vt:lpstr>Noto Symbol</vt:lpstr>
      <vt:lpstr>Times New Roman</vt:lpstr>
      <vt:lpstr>Trebuchet MS</vt:lpstr>
      <vt:lpstr>Verdana</vt:lpstr>
      <vt:lpstr>Грань</vt:lpstr>
      <vt:lpstr>ТЕСТ ПЛАН:</vt:lpstr>
      <vt:lpstr>Презентация PowerPoint</vt:lpstr>
      <vt:lpstr>Кто составляет тест план?</vt:lpstr>
      <vt:lpstr>Презентация PowerPoint</vt:lpstr>
      <vt:lpstr>Виды тест планов</vt:lpstr>
      <vt:lpstr>Мастер тест план</vt:lpstr>
      <vt:lpstr>Мастер тест план</vt:lpstr>
      <vt:lpstr>Мастер тест план</vt:lpstr>
      <vt:lpstr>Детальный тест план</vt:lpstr>
      <vt:lpstr>Перечень областей тестирования с приоритетами и сроками</vt:lpstr>
      <vt:lpstr>Детальный тест план Стратегия тестирования  </vt:lpstr>
      <vt:lpstr>Детальный тест план Стратегия тестирования Перечень возможных рисков  </vt:lpstr>
      <vt:lpstr>Презентация PowerPoint</vt:lpstr>
      <vt:lpstr>команда</vt:lpstr>
      <vt:lpstr>Расписание и оценка работ</vt:lpstr>
      <vt:lpstr>Создаём тест-план – IEEE 829-1998 Format </vt:lpstr>
      <vt:lpstr>Создаём тест-план – RUP </vt:lpstr>
      <vt:lpstr>Тест план в одну страницу</vt:lpstr>
      <vt:lpstr>Тест план в виде дашборда</vt:lpstr>
      <vt:lpstr>Тест план в виде дашборда</vt:lpstr>
      <vt:lpstr>Тест план в виде дашборда</vt:lpstr>
      <vt:lpstr>Ведение тест плана в Trello</vt:lpstr>
      <vt:lpstr>Успех создания тест-плана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Планирование тестирования</dc:title>
  <dc:creator>tyrec</dc:creator>
  <cp:lastModifiedBy>tyrech85@gmail.com</cp:lastModifiedBy>
  <cp:revision>50</cp:revision>
  <dcterms:modified xsi:type="dcterms:W3CDTF">2021-04-18T07:44:46Z</dcterms:modified>
</cp:coreProperties>
</file>